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311" r:id="rId4"/>
    <p:sldId id="292" r:id="rId5"/>
    <p:sldId id="315" r:id="rId6"/>
    <p:sldId id="272" r:id="rId7"/>
    <p:sldId id="282" r:id="rId8"/>
    <p:sldId id="283" r:id="rId9"/>
    <p:sldId id="300" r:id="rId10"/>
    <p:sldId id="288" r:id="rId11"/>
    <p:sldId id="284" r:id="rId12"/>
    <p:sldId id="285" r:id="rId13"/>
    <p:sldId id="286" r:id="rId14"/>
    <p:sldId id="287" r:id="rId15"/>
    <p:sldId id="314" r:id="rId16"/>
    <p:sldId id="290" r:id="rId17"/>
    <p:sldId id="313" r:id="rId18"/>
    <p:sldId id="289" r:id="rId19"/>
    <p:sldId id="305" r:id="rId20"/>
    <p:sldId id="308" r:id="rId21"/>
    <p:sldId id="295" r:id="rId22"/>
    <p:sldId id="293" r:id="rId23"/>
    <p:sldId id="296" r:id="rId24"/>
    <p:sldId id="297" r:id="rId25"/>
    <p:sldId id="298" r:id="rId26"/>
    <p:sldId id="312" r:id="rId27"/>
    <p:sldId id="306" r:id="rId28"/>
    <p:sldId id="299" r:id="rId29"/>
    <p:sldId id="302" r:id="rId30"/>
    <p:sldId id="301" r:id="rId31"/>
    <p:sldId id="303" r:id="rId32"/>
    <p:sldId id="294" r:id="rId33"/>
    <p:sldId id="304" r:id="rId34"/>
    <p:sldId id="307" r:id="rId35"/>
    <p:sldId id="31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3"/>
    <p:restoredTop sz="94661"/>
  </p:normalViewPr>
  <p:slideViewPr>
    <p:cSldViewPr snapToGrid="0" snapToObjects="1">
      <p:cViewPr varScale="1">
        <p:scale>
          <a:sx n="131" d="100"/>
          <a:sy n="131" d="100"/>
        </p:scale>
        <p:origin x="1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5BD86-03D6-DB47-951B-9B7CE75231BC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A4F9-250D-D54E-8242-FB967A931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0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945AA-D98E-6045-9D6F-F3826015328D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4C8D-3867-D14F-8805-01FB6897E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lambda/latest/dg/eventsource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Serverless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CEFDA-6876-8047-BE55-B9DB97E1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23" y="3464263"/>
            <a:ext cx="178815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/>
          </a:bodyPr>
          <a:lstStyle/>
          <a:p>
            <a:r>
              <a:rPr lang="en-US" b="1" dirty="0"/>
              <a:t>Write the Lambda function code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, Java, Python, C#, Go</a:t>
            </a:r>
          </a:p>
          <a:p>
            <a:pPr lvl="1"/>
            <a:r>
              <a:rPr lang="en-US" dirty="0"/>
              <a:t>Add code libraries</a:t>
            </a:r>
          </a:p>
          <a:p>
            <a:pPr lvl="1"/>
            <a:r>
              <a:rPr lang="en-US" dirty="0"/>
              <a:t>AWS SDK is built in and always available</a:t>
            </a:r>
          </a:p>
          <a:p>
            <a:pPr lvl="1"/>
            <a:r>
              <a:rPr lang="en-US" dirty="0"/>
              <a:t>Functions are stateless and ephemeral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EC363-A601-F647-8398-D2347CB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4" y="4629044"/>
            <a:ext cx="3613550" cy="19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715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Create a Lambda function resource</a:t>
            </a:r>
          </a:p>
          <a:p>
            <a:pPr lvl="1"/>
            <a:r>
              <a:rPr lang="en-US" dirty="0"/>
              <a:t>Create via AWS Lambda web console, CloudFormation, AWS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specify:</a:t>
            </a:r>
          </a:p>
          <a:p>
            <a:pPr lvl="2"/>
            <a:r>
              <a:rPr lang="en-US" dirty="0"/>
              <a:t>Region function will run 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Amount of memory to allocate from 128MB to 3008MB in 64MB increments</a:t>
            </a:r>
          </a:p>
          <a:p>
            <a:pPr lvl="3"/>
            <a:r>
              <a:rPr lang="en-US" dirty="0"/>
              <a:t>CPU and network are proportional to allocated memory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Execution role function will use to access AWS resources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Concurrency level: number of simultaneous Lambda function executions allowed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072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Deploy your code</a:t>
            </a:r>
          </a:p>
          <a:p>
            <a:pPr lvl="1"/>
            <a:r>
              <a:rPr lang="en-US" dirty="0"/>
              <a:t>Author Lambda code directly on the AWS Console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Package code and libraries into a zip file and upload to Lambda</a:t>
            </a:r>
          </a:p>
          <a:p>
            <a:pPr lvl="2"/>
            <a:r>
              <a:rPr lang="en-US" dirty="0"/>
              <a:t>Can upload to S3 and point Lambda function at S3 package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Create CloudFormation template with SAM extension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Publish function from IDE</a:t>
            </a:r>
          </a:p>
          <a:p>
            <a:pPr lvl="2"/>
            <a:r>
              <a:rPr lang="en-US" dirty="0"/>
              <a:t>Microsoft Visual Studio</a:t>
            </a:r>
          </a:p>
          <a:p>
            <a:pPr lvl="2"/>
            <a:r>
              <a:rPr lang="en-US" dirty="0"/>
              <a:t>AWS Cloud9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A28CA-B5F0-9B40-8536-F62E9C1A6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341" y="1033675"/>
            <a:ext cx="1367459" cy="13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EB4E1-3314-624D-AA37-AA35E6F66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8" b="15835"/>
          <a:stretch/>
        </p:blipFill>
        <p:spPr>
          <a:xfrm>
            <a:off x="4415629" y="5024443"/>
            <a:ext cx="4728371" cy="1848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79" y="1619761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Run your code</a:t>
            </a:r>
          </a:p>
          <a:p>
            <a:pPr lvl="1"/>
            <a:r>
              <a:rPr lang="en-US" dirty="0"/>
              <a:t>Event-driven trigger from AWS resources (event source mapping)</a:t>
            </a:r>
          </a:p>
          <a:p>
            <a:pPr lvl="2"/>
            <a:r>
              <a:rPr lang="en-US" dirty="0"/>
              <a:t>S3, DynamoDB, Kinesis, SNS, CloudWatch, and more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Requests received from an AWS endpoint:</a:t>
            </a:r>
          </a:p>
          <a:p>
            <a:pPr lvl="2"/>
            <a:r>
              <a:rPr lang="en-US" dirty="0"/>
              <a:t>AWS API Gateway – HTTP</a:t>
            </a:r>
          </a:p>
          <a:p>
            <a:pPr lvl="2"/>
            <a:r>
              <a:rPr lang="en-US" dirty="0"/>
              <a:t>AWS IoT – MQTT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Scheduled trigger (CloudWatch/ </a:t>
            </a:r>
            <a:r>
              <a:rPr lang="en-US" dirty="0" err="1"/>
              <a:t>Cron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067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</a:t>
            </a:r>
            <a:r>
              <a:rPr lang="en-US" b="1" dirty="0"/>
              <a:t>onitor your code</a:t>
            </a:r>
          </a:p>
          <a:p>
            <a:pPr lvl="1"/>
            <a:r>
              <a:rPr lang="en-US" dirty="0"/>
              <a:t>Code metrics instrumented by CloudWatch</a:t>
            </a:r>
          </a:p>
          <a:p>
            <a:pPr lvl="2"/>
            <a:r>
              <a:rPr lang="en-US" dirty="0"/>
              <a:t>Request count, Error rate, Latency, Throttling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Execution logs stored in CloudWatch logs</a:t>
            </a:r>
          </a:p>
          <a:p>
            <a:pPr lvl="2"/>
            <a:r>
              <a:rPr lang="en-US" dirty="0"/>
              <a:t>Application logs and stack traces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AWS X-ray: instrument code to </a:t>
            </a:r>
            <a:br>
              <a:rPr lang="en-US" dirty="0"/>
            </a:br>
            <a:r>
              <a:rPr lang="en-US" dirty="0"/>
              <a:t>provide distributed application tracing</a:t>
            </a:r>
          </a:p>
          <a:p>
            <a:pPr lvl="2"/>
            <a:r>
              <a:rPr lang="en-US" dirty="0"/>
              <a:t>Troubleshoot function latency and long-running queries</a:t>
            </a:r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899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5181-5C98-4048-AAA4-722AB240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trace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9BDC-2E41-1B41-98DC-4A97798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1" b="-2857"/>
          <a:stretch/>
        </p:blipFill>
        <p:spPr>
          <a:xfrm>
            <a:off x="1037740" y="1854555"/>
            <a:ext cx="7068520" cy="3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2083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is AWS actually running your code?</a:t>
            </a:r>
          </a:p>
          <a:p>
            <a:pPr lvl="1"/>
            <a:r>
              <a:rPr lang="en-US" dirty="0"/>
              <a:t>Event trigger initiates creation of Lambda execution environment</a:t>
            </a:r>
            <a:br>
              <a:rPr lang="en-US" dirty="0"/>
            </a:br>
            <a:r>
              <a:rPr lang="en-US" dirty="0"/>
              <a:t>using a container (cold start).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deploys your code into the environment and</a:t>
            </a:r>
            <a:br>
              <a:rPr lang="en-US" dirty="0"/>
            </a:br>
            <a:r>
              <a:rPr lang="en-US" dirty="0"/>
              <a:t>provides any bootstrapping (like starting up JVM).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executes like any normal application code.</a:t>
            </a:r>
          </a:p>
          <a:p>
            <a:pPr lvl="2"/>
            <a:r>
              <a:rPr lang="en-US" dirty="0"/>
              <a:t>A single event runs per container.</a:t>
            </a:r>
          </a:p>
          <a:p>
            <a:pPr lvl="2"/>
            <a:r>
              <a:rPr lang="en-US" dirty="0"/>
              <a:t>No need to worry about blocking operations.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environment may persist for some period of time and</a:t>
            </a:r>
            <a:br>
              <a:rPr lang="en-US" dirty="0"/>
            </a:br>
            <a:r>
              <a:rPr lang="en-US" dirty="0"/>
              <a:t>subsequent events may trigger code execution in the</a:t>
            </a:r>
            <a:br>
              <a:rPr lang="en-US" dirty="0"/>
            </a:br>
            <a:r>
              <a:rPr lang="en-US" dirty="0"/>
              <a:t>same environment (warm start).</a:t>
            </a:r>
          </a:p>
          <a:p>
            <a:pPr lvl="2"/>
            <a:r>
              <a:rPr lang="en-US" dirty="0"/>
              <a:t>Environment contains a /</a:t>
            </a:r>
            <a:r>
              <a:rPr lang="en-US" dirty="0" err="1"/>
              <a:t>tmp</a:t>
            </a:r>
            <a:r>
              <a:rPr lang="en-US" dirty="0"/>
              <a:t> directory with 500MB of</a:t>
            </a:r>
            <a:br>
              <a:rPr lang="en-US" dirty="0"/>
            </a:br>
            <a:r>
              <a:rPr lang="en-US" dirty="0"/>
              <a:t>storage space.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1859C-0433-2E4C-B08B-FB536CA7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21" y="2412460"/>
            <a:ext cx="2855369" cy="2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9A2-7331-FE40-ABBA-97CBED37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FB70-B273-CE4A-8E4D-DCB8892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Lambda pricing model:</a:t>
            </a:r>
          </a:p>
          <a:p>
            <a:endParaRPr lang="en-US" dirty="0"/>
          </a:p>
          <a:p>
            <a:pPr lvl="1"/>
            <a:r>
              <a:rPr lang="en-US" dirty="0"/>
              <a:t>First 1 million requests per month are FREE</a:t>
            </a:r>
          </a:p>
          <a:p>
            <a:pPr lvl="2"/>
            <a:r>
              <a:rPr lang="en-US" dirty="0"/>
              <a:t>$0.20 per 1M requests thereafter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400,000 GB-Seconds of compute time per month FREE</a:t>
            </a:r>
          </a:p>
          <a:p>
            <a:pPr lvl="2"/>
            <a:r>
              <a:rPr lang="en-US" dirty="0"/>
              <a:t>$0.00001667 per GB-Second thereafter</a:t>
            </a:r>
          </a:p>
          <a:p>
            <a:pPr lvl="2"/>
            <a:r>
              <a:rPr lang="en-US" dirty="0"/>
              <a:t>Notice that pricing is a function of execution time * memory allocation</a:t>
            </a:r>
          </a:p>
          <a:p>
            <a:pPr lvl="2"/>
            <a:r>
              <a:rPr lang="en-US" dirty="0"/>
              <a:t>128MB function running for 8 seconds = 1 GB-Second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Lambda which connects to other services like S3 may incur additional charges</a:t>
            </a:r>
          </a:p>
        </p:txBody>
      </p:sp>
    </p:spTree>
    <p:extLst>
      <p:ext uri="{BB962C8B-B14F-4D97-AF65-F5344CB8AC3E}">
        <p14:creationId xmlns:p14="http://schemas.microsoft.com/office/powerpoint/2010/main" val="401739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Cold vs. Warm starts.</a:t>
            </a:r>
          </a:p>
          <a:p>
            <a:pPr lvl="1"/>
            <a:r>
              <a:rPr lang="en-US" dirty="0"/>
              <a:t>Lambda execution environment may remain available for some period of time.</a:t>
            </a:r>
          </a:p>
          <a:p>
            <a:pPr lvl="2"/>
            <a:r>
              <a:rPr lang="en-US" dirty="0"/>
              <a:t>There’s no guarantee this will be the case!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Frequently exercised Lambda functions will generally exhibit lower latency.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Cold start time can greatly vary based on the nature of the function.</a:t>
            </a:r>
          </a:p>
          <a:p>
            <a:pPr lvl="2"/>
            <a:r>
              <a:rPr lang="en-US" dirty="0"/>
              <a:t>Framework type – Java (slower) vs. Python (faster)</a:t>
            </a:r>
          </a:p>
          <a:p>
            <a:pPr lvl="2"/>
            <a:r>
              <a:rPr lang="en-US" dirty="0"/>
              <a:t>Bootstrapping connections to AWS resources (DynamoDB)</a:t>
            </a:r>
          </a:p>
          <a:p>
            <a:pPr lvl="2"/>
            <a:r>
              <a:rPr lang="en-US" dirty="0"/>
              <a:t>Connecting to VPC-based resources (RDS)</a:t>
            </a:r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5714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7C7-78B4-4749-942F-F8D7600A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31E75-AA76-8C4F-B3FD-534E116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1" y="3840648"/>
            <a:ext cx="4673717" cy="291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1817-0511-2843-9526-4437C01F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3" y="1507825"/>
            <a:ext cx="5625081" cy="2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 and Lambda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Performance considerations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921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6480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Real-world findings:</a:t>
            </a:r>
          </a:p>
          <a:p>
            <a:pPr lvl="1"/>
            <a:r>
              <a:rPr lang="en-US" dirty="0"/>
              <a:t>Latency cost of cold start may be trivial compared to time required to establish TLS connection with an API gateway.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runs function on two CPU cores when memory &gt; 1.8GB.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cold functions start faster than warm!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monolithic (“big”) functions</a:t>
            </a:r>
          </a:p>
          <a:p>
            <a:pPr lvl="2"/>
            <a:r>
              <a:rPr lang="en-US" dirty="0"/>
              <a:t>Generally see better performance with separate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Don’t package entire SDK, just minimum set of required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Optimize code for the particular language (i.e., Node – Minify)</a:t>
            </a:r>
          </a:p>
          <a:p>
            <a:pPr marL="28573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9635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4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Common components which apply to all programming languages:</a:t>
            </a:r>
          </a:p>
          <a:p>
            <a:pPr lvl="1"/>
            <a:r>
              <a:rPr lang="en-US" b="1" dirty="0"/>
              <a:t>Handler</a:t>
            </a:r>
            <a:r>
              <a:rPr lang="en-US" dirty="0"/>
              <a:t>: the function which Lambda calls to start the execution of your code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Event</a:t>
            </a:r>
            <a:r>
              <a:rPr lang="en-US" dirty="0"/>
              <a:t>: an object which is passed to the handler containing event source information and parameter values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Context</a:t>
            </a:r>
            <a:r>
              <a:rPr lang="en-US" dirty="0"/>
              <a:t>: an object which contains Lambda run-time information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Callback</a:t>
            </a:r>
            <a:r>
              <a:rPr lang="en-US" dirty="0"/>
              <a:t>: an optional object used in </a:t>
            </a:r>
            <a:r>
              <a:rPr lang="en-US" dirty="0" err="1"/>
              <a:t>async</a:t>
            </a:r>
            <a:r>
              <a:rPr lang="en-US" dirty="0"/>
              <a:t> platforms like </a:t>
            </a:r>
            <a:r>
              <a:rPr lang="en-US" dirty="0" err="1"/>
              <a:t>Node.JS</a:t>
            </a:r>
            <a:r>
              <a:rPr lang="en-US" dirty="0"/>
              <a:t> to return values to the caller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Return</a:t>
            </a:r>
            <a:r>
              <a:rPr lang="en-US" dirty="0"/>
              <a:t>: the handler can optionally return a value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0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37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Handler component: function invoked by Lambda when it runs your code</a:t>
            </a:r>
          </a:p>
          <a:p>
            <a:pPr lvl="1"/>
            <a:r>
              <a:rPr lang="en-US" dirty="0"/>
              <a:t>Think of this as the main function</a:t>
            </a:r>
          </a:p>
          <a:p>
            <a:pPr lvl="1"/>
            <a:r>
              <a:rPr lang="en-US" dirty="0"/>
              <a:t>Specified in the Lambda configuration using </a:t>
            </a:r>
            <a:r>
              <a:rPr lang="en-US" i="1" dirty="0" err="1"/>
              <a:t>my_function_filename.my_handler</a:t>
            </a:r>
            <a:r>
              <a:rPr lang="en-US" i="1" dirty="0"/>
              <a:t> </a:t>
            </a:r>
            <a:r>
              <a:rPr lang="en-US" dirty="0"/>
              <a:t>name format</a:t>
            </a:r>
          </a:p>
          <a:p>
            <a:pPr marL="250021" lvl="1" indent="0">
              <a:buNone/>
            </a:pPr>
            <a:endParaRPr lang="en-US" dirty="0"/>
          </a:p>
          <a:p>
            <a:pPr marL="250021" lvl="1" indent="0">
              <a:buNone/>
            </a:pPr>
            <a:r>
              <a:rPr lang="en-US" dirty="0"/>
              <a:t>def handler_name(event, context):</a:t>
            </a:r>
          </a:p>
          <a:p>
            <a:pPr marL="250021" lvl="1" indent="0">
              <a:buNone/>
            </a:pPr>
            <a:r>
              <a:rPr lang="en-US" dirty="0"/>
              <a:t> 	... </a:t>
            </a:r>
          </a:p>
          <a:p>
            <a:pPr marL="250021" lvl="1" indent="0">
              <a:buNone/>
            </a:pPr>
            <a:r>
              <a:rPr lang="en-US" dirty="0"/>
              <a:t>		return </a:t>
            </a:r>
            <a:r>
              <a:rPr lang="en-US" dirty="0" err="1"/>
              <a:t>some_value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sz="1700" dirty="0"/>
              <a:t>def </a:t>
            </a:r>
            <a:r>
              <a:rPr lang="en-US" sz="1700" dirty="0" err="1"/>
              <a:t>my_handler</a:t>
            </a:r>
            <a:r>
              <a:rPr lang="en-US" sz="1700" dirty="0"/>
              <a:t>( event, context):</a:t>
            </a:r>
          </a:p>
          <a:p>
            <a:pPr marL="285739" lvl="1" indent="0">
              <a:buNone/>
            </a:pPr>
            <a:r>
              <a:rPr lang="en-US" sz="1700" dirty="0"/>
              <a:t>	message = ‘Hello {}’.format(event[‘</a:t>
            </a:r>
            <a:r>
              <a:rPr lang="en-US" sz="1700" dirty="0" err="1"/>
              <a:t>first_name</a:t>
            </a:r>
            <a:r>
              <a:rPr lang="en-US" sz="1700" dirty="0"/>
              <a:t>’])</a:t>
            </a:r>
          </a:p>
          <a:p>
            <a:pPr marL="285739" lvl="1" indent="0">
              <a:buNone/>
            </a:pPr>
            <a:r>
              <a:rPr lang="en-US" sz="1700" dirty="0"/>
              <a:t>	return { ‘message’ : message }</a:t>
            </a:r>
          </a:p>
        </p:txBody>
      </p:sp>
    </p:spTree>
    <p:extLst>
      <p:ext uri="{BB962C8B-B14F-4D97-AF65-F5344CB8AC3E}">
        <p14:creationId xmlns:p14="http://schemas.microsoft.com/office/powerpoint/2010/main" val="233471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5889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Event object: passed to the handler by the event source</a:t>
            </a:r>
          </a:p>
          <a:p>
            <a:pPr lvl="1"/>
            <a:r>
              <a:rPr lang="en-US" dirty="0"/>
              <a:t>The format of the event object varies based on the event source</a:t>
            </a:r>
          </a:p>
          <a:p>
            <a:pPr lvl="1"/>
            <a:r>
              <a:rPr lang="en-US" sz="2400" dirty="0">
                <a:hlinkClick r:id="rId2"/>
              </a:rPr>
              <a:t>https://docs.aws.amazon.com/lambda/latest/dg/eventsources.html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Example (CloudFormation create request):</a:t>
            </a:r>
          </a:p>
          <a:p>
            <a:pPr marL="250021" lvl="1" indent="0">
              <a:buNone/>
            </a:pPr>
            <a:r>
              <a:rPr lang="en-US" sz="1250" dirty="0"/>
              <a:t>{ </a:t>
            </a:r>
          </a:p>
          <a:p>
            <a:pPr marL="250021" lvl="1" indent="0">
              <a:buNone/>
            </a:pPr>
            <a:r>
              <a:rPr lang="en-US" sz="1250" dirty="0"/>
              <a:t>"StackId": "arn:aws:cloudformation:us-west-2:EXAMPLE/stack-name/guid", </a:t>
            </a:r>
          </a:p>
          <a:p>
            <a:pPr marL="250021" lvl="1" indent="0">
              <a:buNone/>
            </a:pPr>
            <a:r>
              <a:rPr lang="en-US" sz="1250" dirty="0"/>
              <a:t>"ResponseURL": "http://pre-signed-S3-url-for-response", </a:t>
            </a:r>
          </a:p>
          <a:p>
            <a:pPr marL="250021" lvl="1" indent="0">
              <a:buNone/>
            </a:pPr>
            <a:r>
              <a:rPr lang="en-US" sz="1250" dirty="0"/>
              <a:t>"ResourceProperties": { </a:t>
            </a:r>
          </a:p>
          <a:p>
            <a:pPr marL="250021" lvl="1" indent="0">
              <a:buNone/>
            </a:pPr>
            <a:r>
              <a:rPr lang="en-US" sz="1250" dirty="0"/>
              <a:t>	"StackName": "stack-name", </a:t>
            </a:r>
          </a:p>
          <a:p>
            <a:pPr marL="250021" lvl="1" indent="0">
              <a:buNone/>
            </a:pPr>
            <a:r>
              <a:rPr lang="en-US" sz="1250" dirty="0"/>
              <a:t>	"List": [ "1", "2", "3" ] }, </a:t>
            </a:r>
          </a:p>
          <a:p>
            <a:pPr marL="250021" lvl="1" indent="0">
              <a:buNone/>
            </a:pPr>
            <a:r>
              <a:rPr lang="en-US" sz="1250" dirty="0"/>
              <a:t>"RequestType": "Create", </a:t>
            </a:r>
          </a:p>
          <a:p>
            <a:pPr marL="250021" lvl="1" indent="0">
              <a:buNone/>
            </a:pPr>
            <a:r>
              <a:rPr lang="en-US" sz="1250" dirty="0"/>
              <a:t>"ResourceType": "Custom::TestResource", </a:t>
            </a:r>
          </a:p>
          <a:p>
            <a:pPr marL="250021" lvl="1" indent="0">
              <a:buNone/>
            </a:pPr>
            <a:r>
              <a:rPr lang="en-US" sz="1250" dirty="0"/>
              <a:t>"RequestId": "unique id for this create request", </a:t>
            </a:r>
          </a:p>
          <a:p>
            <a:pPr marL="250021" lvl="1" indent="0">
              <a:buNone/>
            </a:pPr>
            <a:r>
              <a:rPr lang="en-US" sz="1250" dirty="0"/>
              <a:t>"LogicalResourceId": "MyTestResource" </a:t>
            </a:r>
          </a:p>
          <a:p>
            <a:pPr marL="250021" lvl="1" indent="0">
              <a:buNone/>
            </a:pPr>
            <a:r>
              <a:rPr lang="en-US" sz="12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865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Context object: allows you to interact with the Lambda service to get runtime information</a:t>
            </a:r>
          </a:p>
          <a:p>
            <a:pPr lvl="1"/>
            <a:r>
              <a:rPr lang="en-US" dirty="0"/>
              <a:t>How much time is remaining before Lambda terminates the running function?</a:t>
            </a:r>
          </a:p>
          <a:p>
            <a:pPr lvl="1"/>
            <a:r>
              <a:rPr lang="en-US" dirty="0"/>
              <a:t>Which CloudWatch log group is associated with the running function?</a:t>
            </a:r>
          </a:p>
          <a:p>
            <a:pPr lvl="1"/>
            <a:endParaRPr lang="en-US" dirty="0"/>
          </a:p>
          <a:p>
            <a:r>
              <a:rPr lang="en-US" dirty="0"/>
              <a:t>Methods and attribute names depend on programming platform</a:t>
            </a:r>
          </a:p>
          <a:p>
            <a:pPr lvl="1"/>
            <a:r>
              <a:rPr lang="en-US" dirty="0" err="1"/>
              <a:t>context.function_name</a:t>
            </a:r>
            <a:r>
              <a:rPr lang="en-US" dirty="0"/>
              <a:t>: name of the Lambda function</a:t>
            </a:r>
          </a:p>
          <a:p>
            <a:pPr lvl="1"/>
            <a:r>
              <a:rPr lang="en-US" dirty="0" err="1"/>
              <a:t>Identity.function_name</a:t>
            </a:r>
            <a:r>
              <a:rPr lang="en-US" dirty="0"/>
              <a:t>: information about the Cognito identity provider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285739" lvl="1" indent="0">
              <a:buNone/>
            </a:pPr>
            <a:r>
              <a:rPr lang="en-US" dirty="0"/>
              <a:t>def </a:t>
            </a:r>
            <a:r>
              <a:rPr lang="en-US" dirty="0" err="1"/>
              <a:t>remaining_time</a:t>
            </a:r>
            <a:r>
              <a:rPr lang="en-US" dirty="0"/>
              <a:t>(context):</a:t>
            </a:r>
          </a:p>
          <a:p>
            <a:pPr marL="285739" lvl="1" indent="0">
              <a:buNone/>
            </a:pPr>
            <a:r>
              <a:rPr lang="en-US" dirty="0"/>
              <a:t>	return </a:t>
            </a:r>
            <a:r>
              <a:rPr lang="en-US" dirty="0" err="1"/>
              <a:t>context.get_remaining_time_in_millis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Logging</a:t>
            </a:r>
          </a:p>
          <a:p>
            <a:pPr lvl="1"/>
            <a:r>
              <a:rPr lang="en-US" dirty="0" err="1"/>
              <a:t>Stdout</a:t>
            </a:r>
            <a:r>
              <a:rPr lang="en-US" dirty="0"/>
              <a:t>/stderr messages are written to CloudWatch logs for each function execution</a:t>
            </a:r>
          </a:p>
          <a:p>
            <a:pPr lvl="1"/>
            <a:r>
              <a:rPr lang="en-US" dirty="0"/>
              <a:t>Use a platform-dependent log library for more detailed logs including error level and timestamps (i.e., import logging)</a:t>
            </a:r>
          </a:p>
          <a:p>
            <a:pPr lvl="1"/>
            <a:endParaRPr lang="en-US" dirty="0"/>
          </a:p>
          <a:p>
            <a:r>
              <a:rPr lang="en-US" dirty="0"/>
              <a:t>Where to find logs:</a:t>
            </a:r>
          </a:p>
          <a:p>
            <a:pPr lvl="1"/>
            <a:r>
              <a:rPr lang="en-US" dirty="0"/>
              <a:t>Log section of the Lambda console</a:t>
            </a:r>
          </a:p>
          <a:p>
            <a:pPr lvl="1"/>
            <a:r>
              <a:rPr lang="en-US" dirty="0"/>
              <a:t>CloudWatch logs console (need to know specific log group name and log stream)</a:t>
            </a:r>
          </a:p>
          <a:p>
            <a:pPr lvl="1"/>
            <a:r>
              <a:rPr lang="en-US" dirty="0"/>
              <a:t>Pass in the </a:t>
            </a:r>
            <a:r>
              <a:rPr lang="en-US" dirty="0" err="1"/>
              <a:t>LogType</a:t>
            </a:r>
            <a:r>
              <a:rPr lang="en-US" dirty="0"/>
              <a:t> parameter when invoking a function (X-Amz-Log-Type: </a:t>
            </a:r>
            <a:r>
              <a:rPr lang="en-US" i="1" dirty="0"/>
              <a:t>Tail</a:t>
            </a:r>
            <a:r>
              <a:rPr lang="en-US" dirty="0"/>
              <a:t>) and the function will return last 4k of log data in x-</a:t>
            </a:r>
            <a:r>
              <a:rPr lang="en-US" dirty="0" err="1"/>
              <a:t>amz</a:t>
            </a:r>
            <a:r>
              <a:rPr lang="en-US" dirty="0"/>
              <a:t>-log-result header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9946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AWS Lambda web console</a:t>
            </a:r>
          </a:p>
          <a:p>
            <a:pPr lvl="1"/>
            <a:r>
              <a:rPr lang="en-US" dirty="0"/>
              <a:t>Create and save test events</a:t>
            </a:r>
          </a:p>
          <a:p>
            <a:pPr lvl="1"/>
            <a:endParaRPr lang="en-US" dirty="0"/>
          </a:p>
          <a:p>
            <a:r>
              <a:rPr lang="en-US" dirty="0"/>
              <a:t>Deploy to AWS and manually trigger</a:t>
            </a:r>
          </a:p>
          <a:p>
            <a:pPr lvl="1"/>
            <a:r>
              <a:rPr lang="en-US" dirty="0"/>
              <a:t>Access API Gateway endpoint with Postman</a:t>
            </a:r>
          </a:p>
          <a:p>
            <a:pPr lvl="1"/>
            <a:r>
              <a:rPr lang="en-US" dirty="0"/>
              <a:t>Generate event (create S3 object, SQS message, etc.)</a:t>
            </a:r>
          </a:p>
          <a:p>
            <a:endParaRPr lang="en-US" dirty="0"/>
          </a:p>
          <a:p>
            <a:r>
              <a:rPr lang="en-US" dirty="0"/>
              <a:t>Unit testing with fixtures/ mocking</a:t>
            </a:r>
          </a:p>
          <a:p>
            <a:pPr lvl="1"/>
            <a:r>
              <a:rPr lang="en-US" dirty="0"/>
              <a:t>SAM CLI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sam</a:t>
            </a:r>
            <a:r>
              <a:rPr lang="en-US" dirty="0"/>
              <a:t>-cli)</a:t>
            </a:r>
          </a:p>
          <a:p>
            <a:pPr lvl="1"/>
            <a:r>
              <a:rPr lang="en-US" dirty="0"/>
              <a:t>Placebo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garnaat</a:t>
            </a:r>
            <a:r>
              <a:rPr lang="en-US" dirty="0"/>
              <a:t>/placebo)</a:t>
            </a:r>
          </a:p>
        </p:txBody>
      </p:sp>
    </p:spTree>
    <p:extLst>
      <p:ext uri="{BB962C8B-B14F-4D97-AF65-F5344CB8AC3E}">
        <p14:creationId xmlns:p14="http://schemas.microsoft.com/office/powerpoint/2010/main" val="339284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DBD4-23F1-B74B-ADF6-BF199DF9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25FA-C753-E544-9F37-2F1FA9C7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Hello World 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295309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815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Environment variables are key-value pairs which are dynamically passed to Lambda functions during execution.</a:t>
            </a:r>
          </a:p>
          <a:p>
            <a:pPr lvl="1"/>
            <a:r>
              <a:rPr lang="en-US" dirty="0"/>
              <a:t>Decouple application settings from function logic</a:t>
            </a:r>
          </a:p>
          <a:p>
            <a:pPr lvl="1"/>
            <a:r>
              <a:rPr lang="en-US" dirty="0"/>
              <a:t>Different sets of variables for dev, staging, prod</a:t>
            </a:r>
          </a:p>
          <a:p>
            <a:pPr lvl="1"/>
            <a:endParaRPr lang="en-US" dirty="0"/>
          </a:p>
          <a:p>
            <a:r>
              <a:rPr lang="en-US" dirty="0"/>
              <a:t>No limitation on number of variables, but total set must be &lt; 4 KB.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6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46861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Lambda functions may be versioned.</a:t>
            </a:r>
          </a:p>
          <a:p>
            <a:pPr lvl="1"/>
            <a:r>
              <a:rPr lang="en-US" dirty="0"/>
              <a:t>Versioning creates a snapshot of both the function code and the configuration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r>
              <a:rPr lang="en-US" dirty="0"/>
              <a:t>:$LATEST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Unqualified function reference:</a:t>
            </a:r>
          </a:p>
          <a:p>
            <a:pPr lvl="2"/>
            <a:r>
              <a:rPr lang="en-US" dirty="0" err="1"/>
              <a:t>arn:aws:lambda:aws-region:acct-id:function:helloworld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Versions may be specified during creation</a:t>
            </a:r>
          </a:p>
          <a:p>
            <a:pPr lvl="2"/>
            <a:r>
              <a:rPr lang="en-US" dirty="0"/>
              <a:t>Function versions are immutable (including config like </a:t>
            </a:r>
            <a:r>
              <a:rPr lang="en-US" dirty="0" err="1"/>
              <a:t>env</a:t>
            </a:r>
            <a:r>
              <a:rPr lang="en-US" dirty="0"/>
              <a:t>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arn:aws:lambda:aws-region:acct-id:function:helloworld:2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Allows us to provide support for multiple API versions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4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973-DCF2-A947-90CF-360C961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b="1" dirty="0"/>
              <a:t>“There’s a lot of undifferentiated heavy lifting that stands between your idea and its success.” </a:t>
            </a:r>
          </a:p>
          <a:p>
            <a:pPr marL="0" indent="0">
              <a:buNone/>
            </a:pPr>
            <a:r>
              <a:rPr lang="en-US" i="1" dirty="0"/>
              <a:t>– Jeff Bezos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1A369-F18A-404D-A44A-BF70A8AA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61177"/>
            <a:ext cx="5334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83D-746C-E24B-97BC-2AAA5FEE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F7CE-D7D1-934B-9738-055EDC205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Function aliases</a:t>
            </a:r>
          </a:p>
          <a:p>
            <a:pPr lvl="1"/>
            <a:r>
              <a:rPr lang="en-US" dirty="0"/>
              <a:t>A pointer to a specific function version.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Allows you to reference a specific function version using a common name, without having to know the version number.</a:t>
            </a:r>
          </a:p>
          <a:p>
            <a:pPr lvl="2"/>
            <a:r>
              <a:rPr lang="en-US" dirty="0"/>
              <a:t>Really useful for updating event source mappings – example: modify S3 trigger to point to new function version automatically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Documentation suggests using aliases for different environments (prod, staging, dev, etc.)</a:t>
            </a:r>
          </a:p>
          <a:p>
            <a:pPr lvl="2"/>
            <a:r>
              <a:rPr lang="en-US" dirty="0"/>
              <a:t>arn:aws:lambda:aws-region:acct-id:function:helloworld:DEV</a:t>
            </a:r>
          </a:p>
          <a:p>
            <a:pPr lvl="2"/>
            <a:r>
              <a:rPr lang="en-US" dirty="0" err="1"/>
              <a:t>arn:aws:lambda:aws-region:acct-id:function:helloworld:PROD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But AWS solution architects recommend using separate stacks/accounts for different environments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3761-8294-CD4E-B656-11BD732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2C0B-9320-4743-ACAD-581B62F2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imposes default limits on Lambda execution:</a:t>
            </a:r>
          </a:p>
          <a:p>
            <a:pPr lvl="1"/>
            <a:r>
              <a:rPr lang="en-US" dirty="0"/>
              <a:t>Maximum execution duration: 300s (5 minutes)</a:t>
            </a:r>
          </a:p>
          <a:p>
            <a:pPr lvl="1"/>
            <a:r>
              <a:rPr lang="en-US" dirty="0"/>
              <a:t>Request body payload (synchronous): 6MB</a:t>
            </a:r>
          </a:p>
          <a:p>
            <a:pPr lvl="1"/>
            <a:r>
              <a:rPr lang="en-US" dirty="0"/>
              <a:t>Request body payload (</a:t>
            </a:r>
            <a:r>
              <a:rPr lang="en-US" dirty="0" err="1"/>
              <a:t>async</a:t>
            </a:r>
            <a:r>
              <a:rPr lang="en-US" dirty="0"/>
              <a:t>): 128KB! </a:t>
            </a:r>
          </a:p>
          <a:p>
            <a:pPr lvl="2"/>
            <a:r>
              <a:rPr lang="en-US" dirty="0"/>
              <a:t>Avoid things like images in payload.</a:t>
            </a:r>
          </a:p>
          <a:p>
            <a:pPr lvl="1"/>
            <a:r>
              <a:rPr lang="en-US" dirty="0"/>
              <a:t>Number of file descriptors/ processes/ threads: 1,024</a:t>
            </a:r>
          </a:p>
          <a:p>
            <a:pPr lvl="1"/>
            <a:r>
              <a:rPr lang="en-US" dirty="0"/>
              <a:t>Concurrent executions per region: 1,000</a:t>
            </a:r>
          </a:p>
          <a:p>
            <a:pPr lvl="1"/>
            <a:r>
              <a:rPr lang="en-US" dirty="0"/>
              <a:t>Function deployment package size: 50MB compressed/ 250MB uncompressed</a:t>
            </a:r>
          </a:p>
          <a:p>
            <a:pPr lvl="1"/>
            <a:r>
              <a:rPr lang="en-US" dirty="0"/>
              <a:t>Total size of all function packages in a region: 75GB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FDF98-9EBC-7545-90B7-8CBB185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8" y="92076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3FB-0C94-0446-8800-BBFA557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VPC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BBC3-0F23-8045-8C96-721179EB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1"/>
            <a:ext cx="8423910" cy="45791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Lambda function cannot connect to VPC resources by default.</a:t>
            </a:r>
          </a:p>
          <a:p>
            <a:pPr lvl="1"/>
            <a:r>
              <a:rPr lang="en-US" dirty="0"/>
              <a:t>It runs in a VPC, just not a private VPC owned by you.</a:t>
            </a:r>
          </a:p>
          <a:p>
            <a:pPr lvl="1"/>
            <a:r>
              <a:rPr lang="en-US" dirty="0"/>
              <a:t>Examples of VPC resources: EC2, RDS, </a:t>
            </a:r>
            <a:r>
              <a:rPr lang="en-US" dirty="0" err="1"/>
              <a:t>ElastiCache</a:t>
            </a:r>
            <a:r>
              <a:rPr lang="en-US" dirty="0"/>
              <a:t> instances</a:t>
            </a:r>
          </a:p>
          <a:p>
            <a:pPr lvl="1"/>
            <a:endParaRPr lang="en-US" dirty="0"/>
          </a:p>
          <a:p>
            <a:r>
              <a:rPr lang="en-US" dirty="0"/>
              <a:t>Need to configure Lambda function to connect to a VPC</a:t>
            </a:r>
          </a:p>
          <a:p>
            <a:pPr lvl="1"/>
            <a:r>
              <a:rPr lang="en-US" dirty="0"/>
              <a:t>Specify a VPC and Security group when creating/updating function</a:t>
            </a:r>
          </a:p>
          <a:p>
            <a:pPr lvl="1"/>
            <a:r>
              <a:rPr lang="en-US" dirty="0"/>
              <a:t>AWS Lambda creates an Elastic Network Interface (ENI) for function which provides a private IP address within VPC for communication.</a:t>
            </a:r>
          </a:p>
          <a:p>
            <a:pPr lvl="1"/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Each concurrently running Lambda function instance requires an ENI/private IP</a:t>
            </a:r>
          </a:p>
          <a:p>
            <a:pPr lvl="1"/>
            <a:r>
              <a:rPr lang="en-US" dirty="0"/>
              <a:t>Need to make sure VPC can provide enough private IP’s to support potential usage levels</a:t>
            </a:r>
          </a:p>
          <a:p>
            <a:pPr lvl="1"/>
            <a:r>
              <a:rPr lang="en-US" dirty="0"/>
              <a:t>It may take up to 10s to connect an ENI to a VPC!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267C-1AB7-5044-B67B-0C1764B1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80" y="1887382"/>
            <a:ext cx="1595231" cy="15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9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Separate Lambda handler function from core logic to make unit testing easier.</a:t>
            </a:r>
          </a:p>
          <a:p>
            <a:endParaRPr lang="en-US" dirty="0"/>
          </a:p>
          <a:p>
            <a:r>
              <a:rPr lang="en-US" dirty="0"/>
              <a:t>Take advantage of execution context to improve performance:</a:t>
            </a:r>
          </a:p>
          <a:p>
            <a:pPr lvl="1"/>
            <a:r>
              <a:rPr lang="en-US" dirty="0"/>
              <a:t>Use static constructors, global/static variables and singletons.</a:t>
            </a:r>
          </a:p>
          <a:p>
            <a:pPr lvl="1"/>
            <a:r>
              <a:rPr lang="en-US" dirty="0"/>
              <a:t>Keep alive and reuse database connections established during previous invocation.</a:t>
            </a:r>
          </a:p>
          <a:p>
            <a:pPr marL="285739" lvl="1" indent="0">
              <a:buNone/>
            </a:pPr>
            <a:endParaRPr lang="en-US" dirty="0"/>
          </a:p>
          <a:p>
            <a:pPr marL="285739" lvl="1" indent="0">
              <a:buNone/>
            </a:pPr>
            <a:r>
              <a:rPr lang="en-US" sz="1575" dirty="0"/>
              <a:t>import boto3</a:t>
            </a:r>
          </a:p>
          <a:p>
            <a:pPr marL="285739" lvl="1" indent="0">
              <a:buNone/>
            </a:pPr>
            <a:r>
              <a:rPr lang="en-US" sz="1575" dirty="0"/>
              <a:t>client = None</a:t>
            </a:r>
          </a:p>
          <a:p>
            <a:pPr marL="285739" lvl="1" indent="0">
              <a:buNone/>
            </a:pPr>
            <a:endParaRPr lang="en-US" sz="1575" dirty="0"/>
          </a:p>
          <a:p>
            <a:pPr marL="285739" lvl="1" indent="0">
              <a:buNone/>
            </a:pPr>
            <a:r>
              <a:rPr lang="en-US" sz="1575" dirty="0"/>
              <a:t>def </a:t>
            </a:r>
            <a:r>
              <a:rPr lang="en-US" sz="1575" dirty="0" err="1"/>
              <a:t>my_handler</a:t>
            </a:r>
            <a:r>
              <a:rPr lang="en-US" sz="1575" dirty="0"/>
              <a:t>(event, context):</a:t>
            </a:r>
          </a:p>
          <a:p>
            <a:pPr marL="285739" lvl="1" indent="0">
              <a:buNone/>
            </a:pPr>
            <a:r>
              <a:rPr lang="en-US" sz="1575" dirty="0"/>
              <a:t>	global client</a:t>
            </a:r>
          </a:p>
          <a:p>
            <a:pPr marL="285739" lvl="1" indent="0">
              <a:buNone/>
            </a:pPr>
            <a:r>
              <a:rPr lang="en-US" sz="1575" dirty="0"/>
              <a:t>	if not client:</a:t>
            </a:r>
          </a:p>
          <a:p>
            <a:pPr marL="285739" lvl="1" indent="0">
              <a:buNone/>
            </a:pPr>
            <a:r>
              <a:rPr lang="en-US" sz="1575" dirty="0"/>
              <a:t>		client = boto3.client(“s3”)</a:t>
            </a:r>
          </a:p>
          <a:p>
            <a:pPr marL="285739" lvl="1" indent="0">
              <a:buNone/>
            </a:pPr>
            <a:r>
              <a:rPr lang="en-US" sz="1575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2053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4550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 careful about using pre-existing libraries in Lambda environment (i.e., boto3) because AWS may change these at any time</a:t>
            </a:r>
          </a:p>
          <a:p>
            <a:pPr lvl="1"/>
            <a:r>
              <a:rPr lang="en-US" dirty="0"/>
              <a:t>Package required libraries with your function code.</a:t>
            </a:r>
          </a:p>
          <a:p>
            <a:endParaRPr lang="en-US" dirty="0"/>
          </a:p>
          <a:p>
            <a:r>
              <a:rPr lang="en-US" dirty="0"/>
              <a:t>Use less complex frameworks that load faster (Java Dagger vs Spring).</a:t>
            </a:r>
          </a:p>
          <a:p>
            <a:endParaRPr lang="en-US" dirty="0"/>
          </a:p>
          <a:p>
            <a:r>
              <a:rPr lang="en-US" dirty="0"/>
              <a:t>Avoid using recursive code.</a:t>
            </a:r>
          </a:p>
          <a:p>
            <a:endParaRPr lang="en-US" dirty="0"/>
          </a:p>
          <a:p>
            <a:r>
              <a:rPr lang="en-US" dirty="0"/>
              <a:t>Don’t wait for I/O in your function, leverage an external orchestration tool (example: Step Functions).</a:t>
            </a:r>
          </a:p>
          <a:p>
            <a:endParaRPr lang="en-US" dirty="0"/>
          </a:p>
          <a:p>
            <a:r>
              <a:rPr lang="en-US" dirty="0"/>
              <a:t>Match function concurrency to database scalability: don’t run 300 concurrent functions against DB that only supports 100 open connections!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4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8A3E-C893-5A43-BF97-2875F245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252B-5F97-2647-8433-4A448310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791" y="1792432"/>
            <a:ext cx="8423910" cy="27990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the most restrictive permissions when specifying Lambda execution policies.</a:t>
            </a:r>
          </a:p>
          <a:p>
            <a:endParaRPr lang="en-US" dirty="0"/>
          </a:p>
          <a:p>
            <a:r>
              <a:rPr lang="en-US" dirty="0"/>
              <a:t>Load test functions to determine optimal </a:t>
            </a:r>
            <a:r>
              <a:rPr lang="en-US" u="sng" dirty="0"/>
              <a:t>timeout</a:t>
            </a:r>
            <a:r>
              <a:rPr lang="en-US" dirty="0"/>
              <a:t> value: avoid unexpected concurrency spikes.</a:t>
            </a:r>
          </a:p>
          <a:p>
            <a:endParaRPr lang="en-US" dirty="0"/>
          </a:p>
          <a:p>
            <a:r>
              <a:rPr lang="en-US" dirty="0"/>
              <a:t>Functions with large memory footprint are not necessarily more expensive than smaller memory footprint! </a:t>
            </a:r>
          </a:p>
          <a:p>
            <a:pPr lvl="1"/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alexcasalboni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-lambda-power-tuning)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A072-5064-AF49-A3F1-E21056F0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10" y="4883906"/>
            <a:ext cx="5618309" cy="15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4D6F-91C6-9E42-84AE-B93E236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4819-DDF7-344D-81B7-A33E889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Cloud-based architecture leveraging an </a:t>
            </a:r>
            <a:br>
              <a:rPr lang="en-US" dirty="0"/>
            </a:br>
            <a:r>
              <a:rPr lang="en-US" dirty="0"/>
              <a:t>event-driven programming model primarily </a:t>
            </a:r>
            <a:br>
              <a:rPr lang="en-US" dirty="0"/>
            </a:br>
            <a:r>
              <a:rPr lang="en-US" dirty="0"/>
              <a:t>composed of managed resources.</a:t>
            </a:r>
          </a:p>
          <a:p>
            <a:endParaRPr lang="en-US" dirty="0"/>
          </a:p>
          <a:p>
            <a:pPr lvl="1"/>
            <a:r>
              <a:rPr lang="en-US" dirty="0"/>
              <a:t>We no longer manage compute infrastructure, operating </a:t>
            </a:r>
            <a:br>
              <a:rPr lang="en-US" dirty="0"/>
            </a:br>
            <a:r>
              <a:rPr lang="en-US" dirty="0"/>
              <a:t>systems, or application servers.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Platform-as-a-Service (PaaS) model, but less opinionated than traditional solutions (like Elastic Beanstalk, Heroku).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call it serverless, but our code has to run on servers somewhere.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FD7DB-C674-4746-8655-93932D29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7" y="565934"/>
            <a:ext cx="2524871" cy="2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C7CB1-2556-664C-A2E9-AA195C75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0" y="0"/>
            <a:ext cx="7704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compute service which runs your code on-demand and scales </a:t>
            </a:r>
            <a:br>
              <a:rPr lang="en-US" dirty="0"/>
            </a:br>
            <a:r>
              <a:rPr lang="en-US" dirty="0"/>
              <a:t>automatically without the need to provision or manage servers.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component of a serverless platform which runs our business logic.</a:t>
            </a:r>
          </a:p>
          <a:p>
            <a:endParaRPr lang="en-US" dirty="0"/>
          </a:p>
          <a:p>
            <a:r>
              <a:rPr lang="en-US" dirty="0"/>
              <a:t>Only pay for the compute time you use in 100ms increments.</a:t>
            </a:r>
          </a:p>
          <a:p>
            <a:endParaRPr lang="en-US" dirty="0"/>
          </a:p>
          <a:p>
            <a:r>
              <a:rPr lang="en-US" dirty="0"/>
              <a:t>Event-driven programming model</a:t>
            </a:r>
          </a:p>
          <a:p>
            <a:pPr lvl="1"/>
            <a:r>
              <a:rPr lang="en-US" dirty="0"/>
              <a:t>Code isn’t running continuously, just when triggered by events.</a:t>
            </a:r>
          </a:p>
          <a:p>
            <a:pPr marL="0" indent="0" algn="ctr">
              <a:buNone/>
            </a:pP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63AA-18EE-144B-83DC-00B242DA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242" y="893007"/>
            <a:ext cx="1590128" cy="15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AE116-5989-6E44-B2A0-B878E75F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2" y="1820930"/>
            <a:ext cx="8038542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things can we do with Lambda functions?</a:t>
            </a:r>
          </a:p>
          <a:p>
            <a:endParaRPr lang="en-US" dirty="0"/>
          </a:p>
          <a:p>
            <a:pPr lvl="1"/>
            <a:r>
              <a:rPr lang="en-US" dirty="0"/>
              <a:t>Build RESTful APIs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data analysis and transformation pipelines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Automate administrative tasks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9904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91" y="1792433"/>
            <a:ext cx="8423910" cy="36671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look at the steps involved in working with Lambda:</a:t>
            </a:r>
          </a:p>
          <a:p>
            <a:endParaRPr lang="en-US" dirty="0"/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Write the application code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Create a Lambda function resource in AWS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Deploy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Run the function</a:t>
            </a:r>
          </a:p>
          <a:p>
            <a:pPr marL="1028689" lvl="2" indent="-342900">
              <a:buFont typeface="+mj-lt"/>
              <a:buAutoNum type="arabicPeriod"/>
            </a:pPr>
            <a:r>
              <a:rPr lang="en-US" dirty="0"/>
              <a:t>Monitor the function</a:t>
            </a:r>
          </a:p>
          <a:p>
            <a:pPr marL="628639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6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7660</TotalTime>
  <Words>1789</Words>
  <Application>Microsoft Macintosh PowerPoint</Application>
  <PresentationFormat>On-screen Show (4:3)</PresentationFormat>
  <Paragraphs>323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DevOps &amp; Cloud Infrastructure SEIS 665 Serverless</vt:lpstr>
      <vt:lpstr>Agenda</vt:lpstr>
      <vt:lpstr>PowerPoint Presentation</vt:lpstr>
      <vt:lpstr>Serverless Architecture</vt:lpstr>
      <vt:lpstr>PowerPoint Presentation</vt:lpstr>
      <vt:lpstr>AWS Lambda</vt:lpstr>
      <vt:lpstr>Lambda example</vt:lpstr>
      <vt:lpstr>Lambda use cases</vt:lpstr>
      <vt:lpstr>How does it work?</vt:lpstr>
      <vt:lpstr>How does it work?</vt:lpstr>
      <vt:lpstr>How does it work?</vt:lpstr>
      <vt:lpstr>How does it work?</vt:lpstr>
      <vt:lpstr>How does it work?</vt:lpstr>
      <vt:lpstr>How does it work?</vt:lpstr>
      <vt:lpstr>X-ray trace</vt:lpstr>
      <vt:lpstr>How does it work?</vt:lpstr>
      <vt:lpstr>How does it work?</vt:lpstr>
      <vt:lpstr>Lambda function performance</vt:lpstr>
      <vt:lpstr>Lambda function performance</vt:lpstr>
      <vt:lpstr>Lambda function performance</vt:lpstr>
      <vt:lpstr>Lambda Programming Model</vt:lpstr>
      <vt:lpstr>Lambda Programming Model</vt:lpstr>
      <vt:lpstr>Lambda Programming Model</vt:lpstr>
      <vt:lpstr>Lambda Programming Model</vt:lpstr>
      <vt:lpstr>Lambda Programming Model</vt:lpstr>
      <vt:lpstr>Testing Lambdas</vt:lpstr>
      <vt:lpstr>Hands-on Demo</vt:lpstr>
      <vt:lpstr>Lambda environment variables</vt:lpstr>
      <vt:lpstr>Lambda function versioning</vt:lpstr>
      <vt:lpstr>Lambda function aliases</vt:lpstr>
      <vt:lpstr>Lambda execution</vt:lpstr>
      <vt:lpstr>Accessing VPC Resources</vt:lpstr>
      <vt:lpstr>Best Practices</vt:lpstr>
      <vt:lpstr>Best Practices</vt:lpstr>
      <vt:lpstr>Best Practices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13</dc:title>
  <dc:creator>Jason Baker</dc:creator>
  <cp:lastModifiedBy>Microsoft Office User</cp:lastModifiedBy>
  <cp:revision>151</cp:revision>
  <dcterms:created xsi:type="dcterms:W3CDTF">2016-04-25T17:30:29Z</dcterms:created>
  <dcterms:modified xsi:type="dcterms:W3CDTF">2018-08-19T17:35:17Z</dcterms:modified>
</cp:coreProperties>
</file>